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304" r:id="rId3"/>
    <p:sldId id="306" r:id="rId4"/>
    <p:sldId id="307" r:id="rId5"/>
    <p:sldId id="308" r:id="rId6"/>
    <p:sldId id="305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</p:sldIdLst>
  <p:sldSz cx="12192000" cy="6858000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39">
          <p15:clr>
            <a:srgbClr val="A4A3A4"/>
          </p15:clr>
        </p15:guide>
        <p15:guide id="2" pos="2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4660"/>
  </p:normalViewPr>
  <p:slideViewPr>
    <p:cSldViewPr snapToGrid="0" showGuides="1">
      <p:cViewPr varScale="1">
        <p:scale>
          <a:sx n="57" d="100"/>
          <a:sy n="57" d="100"/>
        </p:scale>
        <p:origin x="662" y="48"/>
      </p:cViewPr>
      <p:guideLst>
        <p:guide orient="horz" pos="2139"/>
        <p:guide pos="29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2019/11/14</a:t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3698200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Oval 58"/>
          <p:cNvSpPr/>
          <p:nvPr userDrawn="1"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45431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3355717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89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166004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94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8976289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7" name="椭圆 6"/>
          <p:cNvSpPr/>
          <p:nvPr userDrawn="1"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Oval 58"/>
          <p:cNvSpPr/>
          <p:nvPr userDrawn="1"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699373" y="5147305"/>
            <a:ext cx="2004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蓝 鑫</a:t>
            </a:r>
            <a:endParaRPr lang="en-US" altLang="zh-CN" sz="2000" noProof="1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  <a:p>
            <a:pPr algn="ctr" fontAlgn="auto"/>
            <a:r>
              <a:rPr lang="en-US" altLang="zh-CN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2019</a:t>
            </a:r>
            <a:r>
              <a:rPr lang="zh-CN" altLang="en-US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年</a:t>
            </a:r>
            <a:r>
              <a:rPr lang="en-US" altLang="zh-CN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11</a:t>
            </a:r>
            <a:r>
              <a:rPr lang="zh-CN" altLang="en-US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月</a:t>
            </a:r>
            <a:r>
              <a:rPr lang="en-US" altLang="zh-CN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14</a:t>
            </a:r>
            <a:r>
              <a:rPr lang="zh-CN" altLang="en-US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日</a:t>
            </a:r>
            <a:endParaRPr lang="zh-CN" altLang="en-US" sz="2000" noProof="1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  <a:p>
            <a:pPr fontAlgn="auto"/>
            <a:endParaRPr lang="zh-CN" altLang="en-US" sz="2000" noProof="1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0636" y="2426894"/>
            <a:ext cx="39453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 会 报 告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372092" y="5243426"/>
            <a:ext cx="1944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 err="1" smtClean="0"/>
              <a:t>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CE+Edge</a:t>
            </a:r>
            <a:r>
              <a:rPr lang="en-US" altLang="zh-CN" dirty="0" smtClean="0"/>
              <a:t> Loss*20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53246" y="5277507"/>
            <a:ext cx="63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396170" y="5277506"/>
            <a:ext cx="1179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Edge loss + fuse loss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61" y="2265366"/>
            <a:ext cx="3040784" cy="2978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52" y="2265365"/>
            <a:ext cx="2962911" cy="301214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70" y="2263712"/>
            <a:ext cx="3040784" cy="29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307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506447" y="4829296"/>
            <a:ext cx="1179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Stage 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762"/>
            <a:ext cx="12192000" cy="30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4350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506447" y="4829296"/>
            <a:ext cx="1179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Stage 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762"/>
            <a:ext cx="12192000" cy="30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876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506447" y="4829296"/>
            <a:ext cx="1179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Stage 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762"/>
            <a:ext cx="12192000" cy="30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4697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506447" y="4829296"/>
            <a:ext cx="1179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Stage 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762"/>
            <a:ext cx="12192000" cy="30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948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28195"/>
              </p:ext>
            </p:extLst>
          </p:nvPr>
        </p:nvGraphicFramePr>
        <p:xfrm>
          <a:off x="395658" y="1249566"/>
          <a:ext cx="11482749" cy="315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4794">
                  <a:extLst>
                    <a:ext uri="{9D8B030D-6E8A-4147-A177-3AD203B41FA5}">
                      <a16:colId xmlns:a16="http://schemas.microsoft.com/office/drawing/2014/main" val="2612163558"/>
                    </a:ext>
                  </a:extLst>
                </a:gridCol>
                <a:gridCol w="562848">
                  <a:extLst>
                    <a:ext uri="{9D8B030D-6E8A-4147-A177-3AD203B41FA5}">
                      <a16:colId xmlns:a16="http://schemas.microsoft.com/office/drawing/2014/main" val="2417809676"/>
                    </a:ext>
                  </a:extLst>
                </a:gridCol>
                <a:gridCol w="589348">
                  <a:extLst>
                    <a:ext uri="{9D8B030D-6E8A-4147-A177-3AD203B41FA5}">
                      <a16:colId xmlns:a16="http://schemas.microsoft.com/office/drawing/2014/main" val="1707428328"/>
                    </a:ext>
                  </a:extLst>
                </a:gridCol>
                <a:gridCol w="748344">
                  <a:extLst>
                    <a:ext uri="{9D8B030D-6E8A-4147-A177-3AD203B41FA5}">
                      <a16:colId xmlns:a16="http://schemas.microsoft.com/office/drawing/2014/main" val="655080566"/>
                    </a:ext>
                  </a:extLst>
                </a:gridCol>
                <a:gridCol w="562848">
                  <a:extLst>
                    <a:ext uri="{9D8B030D-6E8A-4147-A177-3AD203B41FA5}">
                      <a16:colId xmlns:a16="http://schemas.microsoft.com/office/drawing/2014/main" val="2031564296"/>
                    </a:ext>
                  </a:extLst>
                </a:gridCol>
                <a:gridCol w="572390">
                  <a:extLst>
                    <a:ext uri="{9D8B030D-6E8A-4147-A177-3AD203B41FA5}">
                      <a16:colId xmlns:a16="http://schemas.microsoft.com/office/drawing/2014/main" val="3127083640"/>
                    </a:ext>
                  </a:extLst>
                </a:gridCol>
                <a:gridCol w="748344">
                  <a:extLst>
                    <a:ext uri="{9D8B030D-6E8A-4147-A177-3AD203B41FA5}">
                      <a16:colId xmlns:a16="http://schemas.microsoft.com/office/drawing/2014/main" val="1659692468"/>
                    </a:ext>
                  </a:extLst>
                </a:gridCol>
                <a:gridCol w="631747">
                  <a:extLst>
                    <a:ext uri="{9D8B030D-6E8A-4147-A177-3AD203B41FA5}">
                      <a16:colId xmlns:a16="http://schemas.microsoft.com/office/drawing/2014/main" val="3312926314"/>
                    </a:ext>
                  </a:extLst>
                </a:gridCol>
                <a:gridCol w="939141">
                  <a:extLst>
                    <a:ext uri="{9D8B030D-6E8A-4147-A177-3AD203B41FA5}">
                      <a16:colId xmlns:a16="http://schemas.microsoft.com/office/drawing/2014/main" val="2313600844"/>
                    </a:ext>
                  </a:extLst>
                </a:gridCol>
                <a:gridCol w="897803">
                  <a:extLst>
                    <a:ext uri="{9D8B030D-6E8A-4147-A177-3AD203B41FA5}">
                      <a16:colId xmlns:a16="http://schemas.microsoft.com/office/drawing/2014/main" val="971083464"/>
                    </a:ext>
                  </a:extLst>
                </a:gridCol>
                <a:gridCol w="684746">
                  <a:extLst>
                    <a:ext uri="{9D8B030D-6E8A-4147-A177-3AD203B41FA5}">
                      <a16:colId xmlns:a16="http://schemas.microsoft.com/office/drawing/2014/main" val="4263932533"/>
                    </a:ext>
                  </a:extLst>
                </a:gridCol>
                <a:gridCol w="579807">
                  <a:extLst>
                    <a:ext uri="{9D8B030D-6E8A-4147-A177-3AD203B41FA5}">
                      <a16:colId xmlns:a16="http://schemas.microsoft.com/office/drawing/2014/main" val="2111020615"/>
                    </a:ext>
                  </a:extLst>
                </a:gridCol>
                <a:gridCol w="569209">
                  <a:extLst>
                    <a:ext uri="{9D8B030D-6E8A-4147-A177-3AD203B41FA5}">
                      <a16:colId xmlns:a16="http://schemas.microsoft.com/office/drawing/2014/main" val="2504136059"/>
                    </a:ext>
                  </a:extLst>
                </a:gridCol>
                <a:gridCol w="662487">
                  <a:extLst>
                    <a:ext uri="{9D8B030D-6E8A-4147-A177-3AD203B41FA5}">
                      <a16:colId xmlns:a16="http://schemas.microsoft.com/office/drawing/2014/main" val="3226702788"/>
                    </a:ext>
                  </a:extLst>
                </a:gridCol>
                <a:gridCol w="684746">
                  <a:extLst>
                    <a:ext uri="{9D8B030D-6E8A-4147-A177-3AD203B41FA5}">
                      <a16:colId xmlns:a16="http://schemas.microsoft.com/office/drawing/2014/main" val="3482396995"/>
                    </a:ext>
                  </a:extLst>
                </a:gridCol>
                <a:gridCol w="674147">
                  <a:extLst>
                    <a:ext uri="{9D8B030D-6E8A-4147-A177-3AD203B41FA5}">
                      <a16:colId xmlns:a16="http://schemas.microsoft.com/office/drawing/2014/main" val="2525736118"/>
                    </a:ext>
                  </a:extLst>
                </a:gridCol>
              </a:tblGrid>
              <a:tr h="52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Methods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Car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Bike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Person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Sky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Tree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Traffic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Lights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Road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Sidewalk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Building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Fence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Sign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Pole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Bus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mAcc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mIoU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539013"/>
                  </a:ext>
                </a:extLst>
              </a:tr>
              <a:tr h="52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CE</a:t>
                      </a:r>
                      <a:r>
                        <a:rPr lang="en-US" sz="1600" kern="100" baseline="0" dirty="0" smtClean="0">
                          <a:effectLst/>
                        </a:rPr>
                        <a:t> + Dice Loss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83.4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47.3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74.1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90.4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91.2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46.0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98.1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46.3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77.5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69.4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31.4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45.0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75.9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67.8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55.3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3596040"/>
                  </a:ext>
                </a:extLst>
              </a:tr>
              <a:tr h="52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1*Edge Loss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80.4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55.9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66.7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94.3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91.2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45.2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97.5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80.1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64.8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78.2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67.2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53.8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771758"/>
                  </a:ext>
                </a:extLst>
              </a:tr>
              <a:tr h="52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5*Edge Loss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81.5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44.7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94.8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90.4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38.2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97.9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45.6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81.9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70.2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76.2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67.5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54.1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7245800"/>
                  </a:ext>
                </a:extLst>
              </a:tr>
              <a:tr h="52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10*Edge Loss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80.2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54.2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75.0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94.6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90.6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97.8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48.6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79.1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72.8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45.4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74.6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68.1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53.9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9580615"/>
                  </a:ext>
                </a:extLst>
              </a:tr>
              <a:tr h="52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20*Edge Loss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82.2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72.1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93.8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91.0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97.9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45.4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82.5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72.7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35.4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44.6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77.6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67.8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54.3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735443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56447" y="470647"/>
            <a:ext cx="26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Encoder-decoder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57717" y="309011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CE+Dice</a:t>
            </a:r>
            <a:r>
              <a:rPr lang="en-US" altLang="zh-CN" dirty="0" smtClean="0"/>
              <a:t> Loss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14139" y="3065003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95293" y="3099084"/>
            <a:ext cx="63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GT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9" y="51084"/>
            <a:ext cx="3048000" cy="304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1" y="57345"/>
            <a:ext cx="3048000" cy="304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93" y="51084"/>
            <a:ext cx="3048000" cy="304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9" y="3450486"/>
            <a:ext cx="3048000" cy="304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85706" y="6480556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Loss*5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1" y="3459451"/>
            <a:ext cx="3048000" cy="304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25047" y="6488668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Loss*10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93" y="3459451"/>
            <a:ext cx="3048000" cy="3048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835644" y="6480556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Loss*20</a:t>
            </a:r>
          </a:p>
        </p:txBody>
      </p:sp>
    </p:spTree>
    <p:extLst>
      <p:ext uri="{BB962C8B-B14F-4D97-AF65-F5344CB8AC3E}">
        <p14:creationId xmlns:p14="http://schemas.microsoft.com/office/powerpoint/2010/main" val="201470984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57717" y="309011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CE+Dice</a:t>
            </a:r>
            <a:r>
              <a:rPr lang="en-US" altLang="zh-CN" dirty="0" smtClean="0"/>
              <a:t> Loss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14139" y="3065003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95293" y="3099084"/>
            <a:ext cx="63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85706" y="6480556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Loss*5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25047" y="6488668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Loss*10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835644" y="6480556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Loss*20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61" y="69014"/>
            <a:ext cx="3048000" cy="304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1" y="69014"/>
            <a:ext cx="3048000" cy="304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93" y="86944"/>
            <a:ext cx="3048000" cy="3030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61" y="3467491"/>
            <a:ext cx="3048000" cy="304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1" y="3467491"/>
            <a:ext cx="3048000" cy="304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93" y="346749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756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57717" y="309011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CE+Dice</a:t>
            </a:r>
            <a:r>
              <a:rPr lang="en-US" altLang="zh-CN" dirty="0" smtClean="0"/>
              <a:t> Loss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14139" y="3065003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95293" y="3099084"/>
            <a:ext cx="63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85706" y="6480556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Loss*5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25047" y="6488668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Loss*10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835644" y="6480556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Loss*20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61" y="86944"/>
            <a:ext cx="3048000" cy="304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38" y="86944"/>
            <a:ext cx="3048000" cy="304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93" y="86944"/>
            <a:ext cx="3048000" cy="30461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68" y="3446004"/>
            <a:ext cx="3048000" cy="304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30" y="3432556"/>
            <a:ext cx="3048000" cy="304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92" y="3468416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6322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00893"/>
              </p:ext>
            </p:extLst>
          </p:nvPr>
        </p:nvGraphicFramePr>
        <p:xfrm>
          <a:off x="134470" y="1241594"/>
          <a:ext cx="11900648" cy="31764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5182">
                  <a:extLst>
                    <a:ext uri="{9D8B030D-6E8A-4147-A177-3AD203B41FA5}">
                      <a16:colId xmlns:a16="http://schemas.microsoft.com/office/drawing/2014/main" val="2612163558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2417809676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1707428328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655080566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2031564296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3127083640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1659692468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3312926314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2313600844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971083464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4263932533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2111020615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2504136059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3226702788"/>
                    </a:ext>
                  </a:extLst>
                </a:gridCol>
                <a:gridCol w="741819">
                  <a:extLst>
                    <a:ext uri="{9D8B030D-6E8A-4147-A177-3AD203B41FA5}">
                      <a16:colId xmlns:a16="http://schemas.microsoft.com/office/drawing/2014/main" val="2525736118"/>
                    </a:ext>
                  </a:extLst>
                </a:gridCol>
              </a:tblGrid>
              <a:tr h="5262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Methods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Car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Bike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Person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Sky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Tree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Traffic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Lights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Road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Sidewalk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Building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Fence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Sign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Pole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Bus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mIoU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539013"/>
                  </a:ext>
                </a:extLst>
              </a:tr>
              <a:tr h="5262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CE</a:t>
                      </a:r>
                      <a:r>
                        <a:rPr lang="en-US" sz="1600" kern="100" baseline="0" dirty="0" smtClean="0">
                          <a:effectLst/>
                        </a:rPr>
                        <a:t> + Dice Loss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59.16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17.76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44.63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81.59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76.78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8.274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87.62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38.09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66.58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14.57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6.956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47.12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42.32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3596040"/>
                  </a:ext>
                </a:extLst>
              </a:tr>
              <a:tr h="5262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20*Edge </a:t>
                      </a: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Loss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56.95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16.49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45.39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83.39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76.59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13.75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87.3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51.64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66.04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15.02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43.62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43.27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7245800"/>
                  </a:ext>
                </a:extLst>
              </a:tr>
              <a:tr h="5262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10*Edge Loss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55.02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76.92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75.42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37.45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65.28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16.97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57.36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42.92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29580615"/>
                  </a:ext>
                </a:extLst>
              </a:tr>
              <a:tr h="5262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5*Edge </a:t>
                      </a: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Loss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57.64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21.14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46.9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81.91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76.87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88.61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47.56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66.77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14.97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9.86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37.62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42.70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7735443"/>
                  </a:ext>
                </a:extLst>
              </a:tr>
              <a:tr h="5262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Edge loss + fuse loss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55.37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19.16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44.86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82.84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76.86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11.41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87.35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44.79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67.67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44.01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5134327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08529" y="779929"/>
            <a:ext cx="232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deeplab</a:t>
            </a:r>
            <a:endParaRPr lang="zh-CN" altLang="en-US" sz="2400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82" y="4642148"/>
            <a:ext cx="2607287" cy="19872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24835" y="6260068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Edge Loss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05" y="4642148"/>
            <a:ext cx="2607287" cy="1987252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6925235" y="6078071"/>
            <a:ext cx="147918" cy="366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7603512" y="6078071"/>
            <a:ext cx="128547" cy="366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8471647" y="6078071"/>
            <a:ext cx="242047" cy="366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972288" y="6078071"/>
            <a:ext cx="240604" cy="366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743251" y="6078071"/>
            <a:ext cx="164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Edge Loss + fuse loss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8148918" y="6444734"/>
            <a:ext cx="443752" cy="27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5" idx="1"/>
          </p:cNvCxnSpPr>
          <p:nvPr/>
        </p:nvCxnSpPr>
        <p:spPr>
          <a:xfrm>
            <a:off x="3334870" y="6444734"/>
            <a:ext cx="389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63557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14139" y="3065003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95293" y="3099084"/>
            <a:ext cx="63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85706" y="6480556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Loss*5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25047" y="6488668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Loss*10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835644" y="6480556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Loss*20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68" y="86944"/>
            <a:ext cx="3048000" cy="30461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841566" y="3102641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ir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08" y="86944"/>
            <a:ext cx="3040784" cy="3046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88" y="94058"/>
            <a:ext cx="3053042" cy="30390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28" y="3432556"/>
            <a:ext cx="3029233" cy="304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88" y="3432556"/>
            <a:ext cx="3053042" cy="304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08" y="3432556"/>
            <a:ext cx="304078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96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14139" y="3065003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95293" y="3099084"/>
            <a:ext cx="63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85706" y="6480556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Loss*5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25047" y="6488668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Loss*10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835644" y="6480556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CE+Edge</a:t>
            </a:r>
            <a:r>
              <a:rPr lang="en-US" altLang="zh-CN" dirty="0" smtClean="0"/>
              <a:t> Loss*20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841566" y="3102641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ir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28" y="88846"/>
            <a:ext cx="3020982" cy="30442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88" y="86943"/>
            <a:ext cx="3053042" cy="3007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08" y="86942"/>
            <a:ext cx="3040784" cy="3007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28" y="3424442"/>
            <a:ext cx="3020982" cy="30561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88" y="3442448"/>
            <a:ext cx="3053042" cy="3046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08" y="3468415"/>
            <a:ext cx="3040784" cy="301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9444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14139" y="3065003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 err="1" smtClean="0"/>
              <a:t>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CE+Edge</a:t>
            </a:r>
            <a:r>
              <a:rPr lang="en-US" altLang="zh-CN" dirty="0" smtClean="0"/>
              <a:t> Loss*1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95293" y="3099084"/>
            <a:ext cx="63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85706" y="6480556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CE+Edge</a:t>
            </a:r>
            <a:r>
              <a:rPr lang="en-US" altLang="zh-CN" dirty="0" smtClean="0"/>
              <a:t> Loss*5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25047" y="6488668"/>
            <a:ext cx="215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CE+Edge</a:t>
            </a:r>
            <a:r>
              <a:rPr lang="en-US" altLang="zh-CN" dirty="0" smtClean="0"/>
              <a:t> Loss*10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835644" y="6480556"/>
            <a:ext cx="23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CE+Edge</a:t>
            </a:r>
            <a:r>
              <a:rPr lang="en-US" altLang="zh-CN" dirty="0" smtClean="0"/>
              <a:t> Loss*20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841566" y="3102641"/>
            <a:ext cx="194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rgb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08" y="86943"/>
            <a:ext cx="3040784" cy="2978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88" y="69863"/>
            <a:ext cx="3053042" cy="30327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81" y="3442448"/>
            <a:ext cx="3009229" cy="303810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88" y="3442448"/>
            <a:ext cx="3053042" cy="30056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08" y="3468416"/>
            <a:ext cx="3040784" cy="297971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81" y="69861"/>
            <a:ext cx="3009229" cy="29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383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更多作品请在稻壳儿搜索艺随风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310</Words>
  <Application>Microsoft Office PowerPoint</Application>
  <PresentationFormat>宽屏</PresentationFormat>
  <Paragraphs>238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宋体</vt:lpstr>
      <vt:lpstr>微软雅黑</vt:lpstr>
      <vt:lpstr>Arial</vt:lpstr>
      <vt:lpstr>Calibri</vt:lpstr>
      <vt:lpstr>Times New Roman</vt:lpstr>
      <vt:lpstr>更多作品请在稻壳儿搜索艺随风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xin lan</cp:lastModifiedBy>
  <cp:revision>210</cp:revision>
  <dcterms:created xsi:type="dcterms:W3CDTF">2017-03-07T08:54:00Z</dcterms:created>
  <dcterms:modified xsi:type="dcterms:W3CDTF">2019-11-14T04:01:41Z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